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2" r:id="rId6"/>
    <p:sldId id="263" r:id="rId7"/>
    <p:sldId id="275" r:id="rId8"/>
    <p:sldId id="264" r:id="rId9"/>
    <p:sldId id="276" r:id="rId10"/>
    <p:sldId id="277" r:id="rId11"/>
    <p:sldId id="265" r:id="rId12"/>
    <p:sldId id="278" r:id="rId13"/>
    <p:sldId id="266" r:id="rId14"/>
    <p:sldId id="279" r:id="rId15"/>
    <p:sldId id="280" r:id="rId16"/>
    <p:sldId id="267" r:id="rId17"/>
    <p:sldId id="269" r:id="rId18"/>
    <p:sldId id="281" r:id="rId19"/>
    <p:sldId id="282" r:id="rId20"/>
    <p:sldId id="270" r:id="rId21"/>
    <p:sldId id="283" r:id="rId22"/>
    <p:sldId id="271" r:id="rId23"/>
    <p:sldId id="284" r:id="rId24"/>
    <p:sldId id="273" r:id="rId25"/>
    <p:sldId id="285" r:id="rId26"/>
    <p:sldId id="272" r:id="rId2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2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80FB1-EE62-48FC-BBDA-9EF25FA1B451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AD0D0-F7FF-43EF-A2B2-514FD4BC96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631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AD0D0-F7FF-43EF-A2B2-514FD4BC96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01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2477611"/>
            <a:ext cx="16256000" cy="270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FEFE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FEFE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EFEFE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111117"/>
            <a:ext cx="16256000" cy="270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EFEFEF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7520" y="3247454"/>
            <a:ext cx="10512958" cy="270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sebiocidalia/AssignmentsDataScienceCourse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24" y="0"/>
            <a:ext cx="18287999" cy="10287000"/>
            <a:chOff x="0" y="0"/>
            <a:chExt cx="18287999" cy="10287000"/>
          </a:xfrm>
        </p:grpSpPr>
        <p:pic>
          <p:nvPicPr>
            <p:cNvPr id="3" name="object 3"/>
            <p:cNvPicPr/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>
              <a:off x="7359304" y="0"/>
              <a:ext cx="10928695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584440" cy="10287000"/>
            </a:xfrm>
            <a:custGeom>
              <a:avLst/>
              <a:gdLst/>
              <a:ahLst/>
              <a:cxnLst/>
              <a:rect l="l" t="t" r="r" b="b"/>
              <a:pathLst>
                <a:path w="7584440" h="10287000">
                  <a:moveTo>
                    <a:pt x="7583846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583846" y="0"/>
                  </a:lnTo>
                  <a:lnTo>
                    <a:pt x="7583846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545330"/>
            <a:ext cx="9680738" cy="401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0" spc="440" dirty="0"/>
              <a:t>Do you live or died?</a:t>
            </a:r>
            <a:endParaRPr sz="13000" dirty="0"/>
          </a:p>
        </p:txBody>
      </p:sp>
      <p:sp>
        <p:nvSpPr>
          <p:cNvPr id="6" name="object 6"/>
          <p:cNvSpPr txBox="1"/>
          <p:nvPr/>
        </p:nvSpPr>
        <p:spPr>
          <a:xfrm>
            <a:off x="1016000" y="3621780"/>
            <a:ext cx="8966200" cy="4752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30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30"/>
              </a:spcBef>
            </a:pPr>
            <a:r>
              <a:rPr lang="en-US" sz="3600" spc="320" dirty="0">
                <a:solidFill>
                  <a:srgbClr val="EFEFEF"/>
                </a:solidFill>
                <a:latin typeface="Trebuchet MS"/>
                <a:cs typeface="Trebuchet MS"/>
              </a:rPr>
              <a:t>Titanic dataset: Logistic Regression</a:t>
            </a:r>
          </a:p>
          <a:p>
            <a:pPr marL="12700">
              <a:lnSpc>
                <a:spcPct val="100000"/>
              </a:lnSpc>
              <a:spcBef>
                <a:spcPts val="2830"/>
              </a:spcBef>
            </a:pPr>
            <a:r>
              <a:rPr lang="en-US" sz="3600" spc="320" dirty="0">
                <a:solidFill>
                  <a:srgbClr val="EFEFEF"/>
                </a:solidFill>
                <a:latin typeface="Trebuchet MS"/>
                <a:cs typeface="Trebuchet MS"/>
              </a:rPr>
              <a:t>Survival Prediction</a:t>
            </a:r>
          </a:p>
          <a:p>
            <a:pPr marL="12700">
              <a:lnSpc>
                <a:spcPct val="100000"/>
              </a:lnSpc>
              <a:spcBef>
                <a:spcPts val="2830"/>
              </a:spcBef>
            </a:pPr>
            <a:r>
              <a:rPr lang="en-US" sz="3600" spc="320" dirty="0">
                <a:solidFill>
                  <a:srgbClr val="EFEFEF"/>
                </a:solidFill>
                <a:latin typeface="Trebuchet MS"/>
                <a:cs typeface="Trebuchet MS"/>
              </a:rPr>
              <a:t>Assignment 7: 17.02.22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1026" name="Picture 2" descr="Titanic mystery blown wide open as decision by passengers on board 'doubled  sinking speed' | Science | News | Express.co.uk">
            <a:extLst>
              <a:ext uri="{FF2B5EF4-FFF2-40B4-BE49-F238E27FC236}">
                <a16:creationId xmlns:a16="http://schemas.microsoft.com/office/drawing/2014/main" id="{8776FAB9-C296-C2B9-BCB8-D8626D01B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7" y="2608779"/>
            <a:ext cx="15157269" cy="8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347" y="1258728"/>
            <a:ext cx="3195346" cy="2985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1512" y="401714"/>
            <a:ext cx="15959910" cy="13869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88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Treat Cabin Missing data</a:t>
            </a:r>
            <a:endParaRPr sz="88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044" y="8868981"/>
            <a:ext cx="3362324" cy="1418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95902-1515-0396-79C4-7F328160D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2" y="1931152"/>
            <a:ext cx="7710351" cy="2313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E59C1-E8A7-9DFA-981F-3B603B1E9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12" y="4686300"/>
            <a:ext cx="7710352" cy="7059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4EDD37-F618-8640-D699-0894789ED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1931152"/>
            <a:ext cx="654458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4025245"/>
            <a:ext cx="6781800" cy="33393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229"/>
              </a:spcBef>
            </a:pPr>
            <a:r>
              <a:rPr lang="en-US" sz="7200" spc="509" dirty="0"/>
              <a:t>Descriptive Statistics: train data</a:t>
            </a:r>
            <a:endParaRPr sz="7200" dirty="0"/>
          </a:p>
        </p:txBody>
      </p:sp>
      <p:pic>
        <p:nvPicPr>
          <p:cNvPr id="6146" name="Picture 2" descr="Buzz: The Franklin Institute's Titanic Artifact Exhibition |  AroundMainLine.com - The Philadelphia Region's Main Line Magazine">
            <a:extLst>
              <a:ext uri="{FF2B5EF4-FFF2-40B4-BE49-F238E27FC236}">
                <a16:creationId xmlns:a16="http://schemas.microsoft.com/office/drawing/2014/main" id="{D831EC31-98EC-D8DF-0C5A-FCCBCAF3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-1790700"/>
            <a:ext cx="9731991" cy="134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347" y="1258728"/>
            <a:ext cx="3195346" cy="2985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1512" y="401714"/>
            <a:ext cx="15959910" cy="13869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endParaRPr sz="88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044" y="8868981"/>
            <a:ext cx="3362324" cy="1418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9BDB0-CCD3-A30B-D070-7BD39E85D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90"/>
          <a:stretch/>
        </p:blipFill>
        <p:spPr>
          <a:xfrm>
            <a:off x="9182887" y="5780011"/>
            <a:ext cx="8096250" cy="410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9CD1FC-5C0E-5CDF-93B3-7F6777543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77" b="72946"/>
          <a:stretch/>
        </p:blipFill>
        <p:spPr>
          <a:xfrm>
            <a:off x="741512" y="2528250"/>
            <a:ext cx="10657960" cy="2835954"/>
          </a:xfrm>
          <a:prstGeom prst="rect">
            <a:avLst/>
          </a:prstGeom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AB87D1EB-8C93-07B9-4762-7136B01D57AC}"/>
              </a:ext>
            </a:extLst>
          </p:cNvPr>
          <p:cNvSpPr txBox="1"/>
          <p:nvPr/>
        </p:nvSpPr>
        <p:spPr>
          <a:xfrm>
            <a:off x="893912" y="554114"/>
            <a:ext cx="15959910" cy="12330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48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The average passengers were 29 years old</a:t>
            </a:r>
            <a:endParaRPr sz="4800" dirty="0">
              <a:latin typeface="Lucida Sans Unicode"/>
              <a:cs typeface="Lucida Sans Unicode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C023D421-B533-5B27-397C-468011B9E293}"/>
              </a:ext>
            </a:extLst>
          </p:cNvPr>
          <p:cNvSpPr txBox="1"/>
          <p:nvPr/>
        </p:nvSpPr>
        <p:spPr>
          <a:xfrm>
            <a:off x="8873867" y="6210300"/>
            <a:ext cx="8540061" cy="13869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endParaRPr sz="8800" dirty="0">
              <a:latin typeface="Lucida Sans Unicode"/>
              <a:cs typeface="Lucida Sans Unicode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2F9B450A-5312-E20C-6913-D8B91DA1D0E5}"/>
              </a:ext>
            </a:extLst>
          </p:cNvPr>
          <p:cNvSpPr txBox="1"/>
          <p:nvPr/>
        </p:nvSpPr>
        <p:spPr>
          <a:xfrm>
            <a:off x="1219200" y="6468974"/>
            <a:ext cx="7315200" cy="257955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48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Median of 14.45 per ticket</a:t>
            </a:r>
            <a:endParaRPr sz="48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425445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6929917"/>
            <a:ext cx="546989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Verdana"/>
                <a:cs typeface="Verdana"/>
              </a:rPr>
              <a:t>High proportion of younger passengers were 3</a:t>
            </a:r>
            <a:r>
              <a:rPr lang="en-US" sz="3600" baseline="30000" dirty="0">
                <a:latin typeface="Verdana"/>
                <a:cs typeface="Verdana"/>
              </a:rPr>
              <a:t>rd</a:t>
            </a:r>
            <a:r>
              <a:rPr lang="en-US" sz="3600" dirty="0">
                <a:latin typeface="Verdana"/>
                <a:cs typeface="Verdana"/>
              </a:rPr>
              <a:t> Class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8002" y="1181100"/>
            <a:ext cx="543687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280" dirty="0">
                <a:solidFill>
                  <a:srgbClr val="EFEFEF"/>
                </a:solidFill>
                <a:latin typeface="Tahoma"/>
                <a:cs typeface="Tahoma"/>
              </a:rPr>
              <a:t>Older Man were more common compared with women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54ADDD4-3FE9-B30D-EBE0-7C1927AA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0" y="534109"/>
            <a:ext cx="6865820" cy="55450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82E748-7503-21E6-A2E9-EB6F19E38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612" y="3848100"/>
            <a:ext cx="8455315" cy="6163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6502652"/>
            <a:ext cx="54698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Verdana"/>
                <a:cs typeface="Verdana"/>
              </a:rPr>
              <a:t>Categorical Plots vs Survival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8774" y="1409700"/>
            <a:ext cx="54368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280" dirty="0">
                <a:solidFill>
                  <a:srgbClr val="EFEFEF"/>
                </a:solidFill>
                <a:latin typeface="Tahoma"/>
                <a:cs typeface="Tahoma"/>
              </a:rPr>
              <a:t>Men were more likely to have died</a:t>
            </a:r>
            <a:endParaRPr sz="3600" dirty="0">
              <a:latin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C5D33-A13B-FA2B-3F91-4A51061BD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3390900"/>
            <a:ext cx="8363803" cy="6242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82A6E7-99B9-8A85-3FD7-45F5BBBE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0269"/>
            <a:ext cx="774918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28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41020" y="4838700"/>
            <a:ext cx="6477000" cy="282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latin typeface="Tahoma"/>
                <a:cs typeface="Tahoma"/>
              </a:rPr>
              <a:t>No significant correlation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US" sz="3600" dirty="0">
              <a:solidFill>
                <a:schemeClr val="bg1"/>
              </a:solidFill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latin typeface="Tahoma"/>
                <a:cs typeface="Tahoma"/>
              </a:rPr>
              <a:t>Improvements: Could have transformed variable Sex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Tahoma"/>
              <a:cs typeface="Tahom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9FC4BB-2632-94D2-EF13-215670F1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11117"/>
            <a:ext cx="16256000" cy="1354217"/>
          </a:xfrm>
        </p:spPr>
        <p:txBody>
          <a:bodyPr/>
          <a:lstStyle/>
          <a:p>
            <a:r>
              <a:rPr lang="en-US" dirty="0"/>
              <a:t>Correlations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7023E-5E23-3E18-3E53-6C95E783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752081"/>
            <a:ext cx="9042400" cy="87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3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2746" y="0"/>
            <a:ext cx="17485360" cy="7066280"/>
            <a:chOff x="802746" y="0"/>
            <a:chExt cx="17485360" cy="7066280"/>
          </a:xfrm>
        </p:grpSpPr>
        <p:sp>
          <p:nvSpPr>
            <p:cNvPr id="3" name="object 3"/>
            <p:cNvSpPr/>
            <p:nvPr/>
          </p:nvSpPr>
          <p:spPr>
            <a:xfrm>
              <a:off x="1033462" y="5143500"/>
              <a:ext cx="16221075" cy="0"/>
            </a:xfrm>
            <a:custGeom>
              <a:avLst/>
              <a:gdLst/>
              <a:ahLst/>
              <a:cxnLst/>
              <a:rect l="l" t="t" r="r" b="b"/>
              <a:pathLst>
                <a:path w="16221075">
                  <a:moveTo>
                    <a:pt x="0" y="0"/>
                  </a:moveTo>
                  <a:lnTo>
                    <a:pt x="16221073" y="0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746" y="4908021"/>
              <a:ext cx="447674" cy="447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1304" y="4908021"/>
              <a:ext cx="447674" cy="447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5817" y="4908021"/>
              <a:ext cx="447674" cy="447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4375" y="4922309"/>
              <a:ext cx="447674" cy="447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5614" y="0"/>
              <a:ext cx="11862385" cy="706613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5999" y="1010476"/>
            <a:ext cx="10566401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280" dirty="0">
                <a:latin typeface="Verdana"/>
                <a:cs typeface="Verdana"/>
              </a:rPr>
              <a:t>Machine Learning: Modelling Logistic Regression</a:t>
            </a:r>
            <a:endParaRPr sz="6600" spc="95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930900"/>
            <a:ext cx="4075304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95" dirty="0">
                <a:solidFill>
                  <a:srgbClr val="EFEFEF"/>
                </a:solidFill>
                <a:latin typeface="Verdana"/>
                <a:cs typeface="Verdana"/>
              </a:rPr>
              <a:t>Logistic Regression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000" spc="95" dirty="0">
              <a:solidFill>
                <a:srgbClr val="EFEFEF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95" dirty="0">
                <a:solidFill>
                  <a:srgbClr val="EFEFEF"/>
                </a:solidFill>
                <a:latin typeface="Verdana"/>
                <a:cs typeface="Verdana"/>
              </a:rPr>
              <a:t>Train vs Test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4558" y="5930900"/>
            <a:ext cx="328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95" dirty="0">
                <a:solidFill>
                  <a:srgbClr val="EFEFEF"/>
                </a:solidFill>
                <a:latin typeface="Verdana"/>
                <a:cs typeface="Verdana"/>
              </a:rPr>
              <a:t>Navies Bayes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93116" y="5930900"/>
            <a:ext cx="328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95" dirty="0">
                <a:solidFill>
                  <a:srgbClr val="EFEFEF"/>
                </a:solidFill>
                <a:latin typeface="Verdana"/>
                <a:cs typeface="Verdana"/>
              </a:rPr>
              <a:t>Decision Tree</a:t>
            </a:r>
            <a:endParaRPr sz="3000" dirty="0">
              <a:latin typeface="Verdana"/>
              <a:cs typeface="Verdana"/>
            </a:endParaRPr>
          </a:p>
        </p:txBody>
      </p:sp>
      <p:pic>
        <p:nvPicPr>
          <p:cNvPr id="7170" name="Picture 2" descr="Another of Titanic's First-Class China | Titanic, Titanic facts, Titanic  artifacts">
            <a:extLst>
              <a:ext uri="{FF2B5EF4-FFF2-40B4-BE49-F238E27FC236}">
                <a16:creationId xmlns:a16="http://schemas.microsoft.com/office/drawing/2014/main" id="{D79DB7FC-1A25-DCF3-DF5E-9A038ACF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770" y="-128731"/>
            <a:ext cx="5272231" cy="527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872" y="843391"/>
            <a:ext cx="6908800" cy="427905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204"/>
              </a:spcBef>
            </a:pPr>
            <a:r>
              <a:rPr lang="en-US" sz="4400" dirty="0">
                <a:latin typeface="Verdana"/>
                <a:cs typeface="Verdana"/>
              </a:rPr>
              <a:t>Logistic Regression:</a:t>
            </a:r>
            <a:br>
              <a:rPr lang="en-US" sz="4400" dirty="0">
                <a:latin typeface="Verdana"/>
                <a:cs typeface="Verdana"/>
              </a:rPr>
            </a:br>
            <a:r>
              <a:rPr lang="en-US" sz="4400" dirty="0">
                <a:latin typeface="Verdana"/>
                <a:cs typeface="Verdana"/>
              </a:rPr>
              <a:t>We predicted survival by an accuracy of 100%</a:t>
            </a:r>
            <a:br>
              <a:rPr lang="en-US" sz="4400" dirty="0">
                <a:latin typeface="Verdana"/>
                <a:cs typeface="Verdana"/>
              </a:rPr>
            </a:br>
            <a:r>
              <a:rPr lang="en-US" sz="4400" dirty="0">
                <a:latin typeface="Verdana"/>
                <a:cs typeface="Verdana"/>
              </a:rPr>
              <a:t>on test data </a:t>
            </a:r>
            <a:endParaRPr sz="4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62220" y="952563"/>
            <a:ext cx="76065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100" dirty="0">
                <a:solidFill>
                  <a:srgbClr val="EFEFEF"/>
                </a:solidFill>
                <a:latin typeface="Verdana"/>
                <a:cs typeface="Verdana"/>
              </a:rPr>
              <a:t>Modelling Survived based on sex</a:t>
            </a:r>
            <a:endParaRPr sz="32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8581" y="851600"/>
            <a:ext cx="457200" cy="8357234"/>
            <a:chOff x="8347735" y="896713"/>
            <a:chExt cx="457200" cy="8357234"/>
          </a:xfrm>
        </p:grpSpPr>
        <p:sp>
          <p:nvSpPr>
            <p:cNvPr id="12" name="object 12"/>
            <p:cNvSpPr/>
            <p:nvPr/>
          </p:nvSpPr>
          <p:spPr>
            <a:xfrm>
              <a:off x="8578450" y="1033462"/>
              <a:ext cx="0" cy="8220075"/>
            </a:xfrm>
            <a:custGeom>
              <a:avLst/>
              <a:gdLst/>
              <a:ahLst/>
              <a:cxnLst/>
              <a:rect l="l" t="t" r="r" b="b"/>
              <a:pathLst>
                <a:path h="8220075">
                  <a:moveTo>
                    <a:pt x="0" y="82200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7735" y="896713"/>
              <a:ext cx="447674" cy="447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3391081"/>
              <a:ext cx="447674" cy="447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5753462"/>
              <a:ext cx="447674" cy="447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8115844"/>
              <a:ext cx="447674" cy="447674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0C8428E-74A4-2BBA-E39D-D8B2C5832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6" y="4213696"/>
            <a:ext cx="7386704" cy="5771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88C55-3D73-870F-6D87-E8F94643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991" y="2174049"/>
            <a:ext cx="8497486" cy="75162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49FCA2-F7A7-9DEB-9DFF-6019CAFA3867}"/>
              </a:ext>
            </a:extLst>
          </p:cNvPr>
          <p:cNvSpPr txBox="1"/>
          <p:nvPr/>
        </p:nvSpPr>
        <p:spPr>
          <a:xfrm>
            <a:off x="1001872" y="635626"/>
            <a:ext cx="13944600" cy="892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solidFill>
                  <a:schemeClr val="bg1"/>
                </a:solidFill>
              </a:rPr>
              <a:t>How come?</a:t>
            </a:r>
            <a:endParaRPr lang="en-GB" sz="28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9FC4BB-2632-94D2-EF13-215670F1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11117"/>
            <a:ext cx="16256000" cy="1354217"/>
          </a:xfrm>
        </p:spPr>
        <p:txBody>
          <a:bodyPr/>
          <a:lstStyle/>
          <a:p>
            <a:r>
              <a:rPr lang="en-US" dirty="0"/>
              <a:t>Logistic Regressions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AA218-C6B3-CAAE-A35D-AE15B6F5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2" y="3866866"/>
            <a:ext cx="9026865" cy="4477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CA11CC-9ACA-2324-3EDF-1A862E0B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159" y="3866866"/>
            <a:ext cx="8758569" cy="44770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0F3A0164-9927-58E0-EC75-063F63694CFE}"/>
              </a:ext>
            </a:extLst>
          </p:cNvPr>
          <p:cNvSpPr txBox="1">
            <a:spLocks/>
          </p:cNvSpPr>
          <p:nvPr/>
        </p:nvSpPr>
        <p:spPr>
          <a:xfrm>
            <a:off x="3374404" y="2893493"/>
            <a:ext cx="251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rgbClr val="EFEFEF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>
                <a:latin typeface="Verdana"/>
                <a:cs typeface="Verdana"/>
              </a:rPr>
              <a:t>Train data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71E811EA-AE61-84C3-84FA-DE05B6799FBC}"/>
              </a:ext>
            </a:extLst>
          </p:cNvPr>
          <p:cNvSpPr txBox="1">
            <a:spLocks/>
          </p:cNvSpPr>
          <p:nvPr/>
        </p:nvSpPr>
        <p:spPr>
          <a:xfrm>
            <a:off x="12573000" y="2882689"/>
            <a:ext cx="264539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rgbClr val="EFEFEF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>
                <a:latin typeface="Verdana"/>
                <a:cs typeface="Verdana"/>
              </a:rPr>
              <a:t>Test data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38F2B26-33A3-264A-442C-A23C282DA843}"/>
              </a:ext>
            </a:extLst>
          </p:cNvPr>
          <p:cNvSpPr txBox="1">
            <a:spLocks/>
          </p:cNvSpPr>
          <p:nvPr/>
        </p:nvSpPr>
        <p:spPr>
          <a:xfrm>
            <a:off x="2993295" y="8892472"/>
            <a:ext cx="1283572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rgbClr val="EFEFEF"/>
                </a:solidFill>
                <a:latin typeface="Lucida Sans Unicode"/>
                <a:ea typeface="+mj-ea"/>
                <a:cs typeface="Lucida Sans Unicode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dirty="0">
                <a:latin typeface="Verdana"/>
                <a:cs typeface="Verdana"/>
              </a:rPr>
              <a:t>This might be a problem when training our model</a:t>
            </a:r>
          </a:p>
        </p:txBody>
      </p:sp>
    </p:spTree>
    <p:extLst>
      <p:ext uri="{BB962C8B-B14F-4D97-AF65-F5344CB8AC3E}">
        <p14:creationId xmlns:p14="http://schemas.microsoft.com/office/powerpoint/2010/main" val="426523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36" y="739274"/>
            <a:ext cx="9361330" cy="31761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204"/>
              </a:spcBef>
            </a:pPr>
            <a:r>
              <a:rPr lang="en-US" sz="4400" dirty="0">
                <a:latin typeface="Verdana"/>
                <a:cs typeface="Verdana"/>
              </a:rPr>
              <a:t>Logistic Regression train:</a:t>
            </a:r>
            <a:br>
              <a:rPr lang="en-US" sz="4400" dirty="0">
                <a:latin typeface="Verdana"/>
                <a:cs typeface="Verdana"/>
              </a:rPr>
            </a:br>
            <a:r>
              <a:rPr lang="en-US" sz="4400" dirty="0">
                <a:latin typeface="Verdana"/>
                <a:cs typeface="Verdana"/>
              </a:rPr>
              <a:t>We predicted survival by an accuracy of 78% </a:t>
            </a:r>
            <a:endParaRPr sz="4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62220" y="952563"/>
            <a:ext cx="76065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100" dirty="0">
                <a:solidFill>
                  <a:srgbClr val="EFEFEF"/>
                </a:solidFill>
                <a:latin typeface="Verdana"/>
                <a:cs typeface="Verdana"/>
              </a:rPr>
              <a:t>Modelling Survived based on sex</a:t>
            </a:r>
            <a:endParaRPr sz="32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8581" y="851600"/>
            <a:ext cx="457200" cy="8357234"/>
            <a:chOff x="8347735" y="896713"/>
            <a:chExt cx="457200" cy="8357234"/>
          </a:xfrm>
        </p:grpSpPr>
        <p:sp>
          <p:nvSpPr>
            <p:cNvPr id="12" name="object 12"/>
            <p:cNvSpPr/>
            <p:nvPr/>
          </p:nvSpPr>
          <p:spPr>
            <a:xfrm>
              <a:off x="8578450" y="1033462"/>
              <a:ext cx="0" cy="8220075"/>
            </a:xfrm>
            <a:custGeom>
              <a:avLst/>
              <a:gdLst/>
              <a:ahLst/>
              <a:cxnLst/>
              <a:rect l="l" t="t" r="r" b="b"/>
              <a:pathLst>
                <a:path h="8220075">
                  <a:moveTo>
                    <a:pt x="0" y="82200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7735" y="896713"/>
              <a:ext cx="447674" cy="447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3391081"/>
              <a:ext cx="447674" cy="447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5753462"/>
              <a:ext cx="447674" cy="447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8115844"/>
              <a:ext cx="447674" cy="44767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9E941EB-A16E-4887-4F13-5C001709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30" y="4791218"/>
            <a:ext cx="7831693" cy="439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FA896-B017-9973-A49D-B28F3AB2A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66" y="2348304"/>
            <a:ext cx="9030960" cy="55919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92B3B4-7249-8B22-5AA3-AE174242B0AC}"/>
              </a:ext>
            </a:extLst>
          </p:cNvPr>
          <p:cNvSpPr txBox="1"/>
          <p:nvPr/>
        </p:nvSpPr>
        <p:spPr>
          <a:xfrm>
            <a:off x="9144000" y="8468718"/>
            <a:ext cx="8686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model correctly predicted 115 of the 140 who survived. 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model also predicted 59 of the 84 not surviving cases and incorrectly predicted 25.</a:t>
            </a:r>
          </a:p>
        </p:txBody>
      </p:sp>
    </p:spTree>
    <p:extLst>
      <p:ext uri="{BB962C8B-B14F-4D97-AF65-F5344CB8AC3E}">
        <p14:creationId xmlns:p14="http://schemas.microsoft.com/office/powerpoint/2010/main" val="69145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7667" y="5243636"/>
            <a:ext cx="980323" cy="17098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0887" y="628378"/>
            <a:ext cx="107442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95" dirty="0"/>
              <a:t>Table of Contents</a:t>
            </a:r>
            <a:endParaRPr spc="459" dirty="0"/>
          </a:p>
        </p:txBody>
      </p:sp>
      <p:sp>
        <p:nvSpPr>
          <p:cNvPr id="4" name="object 4"/>
          <p:cNvSpPr txBox="1"/>
          <p:nvPr/>
        </p:nvSpPr>
        <p:spPr>
          <a:xfrm>
            <a:off x="10074882" y="2247179"/>
            <a:ext cx="3280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75" dirty="0">
                <a:solidFill>
                  <a:srgbClr val="EFEFEF"/>
                </a:solidFill>
                <a:latin typeface="Trebuchet MS"/>
                <a:cs typeface="Trebuchet MS"/>
              </a:rPr>
              <a:t>Topics</a:t>
            </a:r>
            <a:r>
              <a:rPr sz="3200" b="1" spc="-7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200" b="1" spc="225" dirty="0">
                <a:solidFill>
                  <a:srgbClr val="EFEFEF"/>
                </a:solidFill>
                <a:latin typeface="Trebuchet MS"/>
                <a:cs typeface="Trebuchet MS"/>
              </a:rPr>
              <a:t>Covered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02607" y="8636570"/>
            <a:ext cx="2379980" cy="38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800"/>
              </a:lnSpc>
              <a:spcBef>
                <a:spcPts val="100"/>
              </a:spcBef>
            </a:pPr>
            <a:r>
              <a:rPr sz="1000" spc="85" dirty="0">
                <a:latin typeface="Trebuchet MS"/>
                <a:cs typeface="Trebuchet MS"/>
              </a:rPr>
              <a:t>Kindly </a:t>
            </a:r>
            <a:r>
              <a:rPr sz="1000" spc="55" dirty="0">
                <a:latin typeface="Trebuchet MS"/>
                <a:cs typeface="Trebuchet MS"/>
              </a:rPr>
              <a:t>delete </a:t>
            </a:r>
            <a:r>
              <a:rPr sz="1000" spc="65" dirty="0">
                <a:latin typeface="Trebuchet MS"/>
                <a:cs typeface="Trebuchet MS"/>
              </a:rPr>
              <a:t>this </a:t>
            </a:r>
            <a:r>
              <a:rPr sz="1000" spc="40" dirty="0">
                <a:latin typeface="Trebuchet MS"/>
                <a:cs typeface="Trebuchet MS"/>
              </a:rPr>
              <a:t>note </a:t>
            </a:r>
            <a:r>
              <a:rPr sz="1000" spc="35" dirty="0">
                <a:latin typeface="Trebuchet MS"/>
                <a:cs typeface="Trebuchet MS"/>
              </a:rPr>
              <a:t>after </a:t>
            </a:r>
            <a:r>
              <a:rPr sz="1000" spc="80" dirty="0">
                <a:latin typeface="Trebuchet MS"/>
                <a:cs typeface="Trebuchet MS"/>
              </a:rPr>
              <a:t>editing </a:t>
            </a:r>
            <a:r>
              <a:rPr sz="1000" spc="-290" dirty="0">
                <a:latin typeface="Trebuchet MS"/>
                <a:cs typeface="Trebuchet MS"/>
              </a:rPr>
              <a:t> </a:t>
            </a:r>
            <a:r>
              <a:rPr sz="1000" spc="65" dirty="0">
                <a:latin typeface="Trebuchet MS"/>
                <a:cs typeface="Trebuchet MS"/>
              </a:rPr>
              <a:t>this</a:t>
            </a:r>
            <a:r>
              <a:rPr sz="1000" spc="30" dirty="0">
                <a:latin typeface="Trebuchet MS"/>
                <a:cs typeface="Trebuchet MS"/>
              </a:rPr>
              <a:t> </a:t>
            </a:r>
            <a:r>
              <a:rPr sz="1000" spc="50" dirty="0">
                <a:latin typeface="Trebuchet MS"/>
                <a:cs typeface="Trebuchet MS"/>
              </a:rPr>
              <a:t>page.</a:t>
            </a:r>
            <a:r>
              <a:rPr sz="1000" spc="375" dirty="0">
                <a:latin typeface="Trebuchet MS"/>
                <a:cs typeface="Trebuchet MS"/>
              </a:rPr>
              <a:t> </a:t>
            </a:r>
            <a:r>
              <a:rPr sz="1000" spc="40" dirty="0">
                <a:latin typeface="Trebuchet MS"/>
                <a:cs typeface="Trebuchet MS"/>
              </a:rPr>
              <a:t>Thank</a:t>
            </a:r>
            <a:r>
              <a:rPr sz="1000" spc="35" dirty="0">
                <a:latin typeface="Trebuchet MS"/>
                <a:cs typeface="Trebuchet MS"/>
              </a:rPr>
              <a:t> </a:t>
            </a:r>
            <a:r>
              <a:rPr sz="1000" spc="30" dirty="0">
                <a:latin typeface="Trebuchet MS"/>
                <a:cs typeface="Trebuchet MS"/>
              </a:rPr>
              <a:t>you!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18" name="Google Shape;689;p45">
            <a:extLst>
              <a:ext uri="{FF2B5EF4-FFF2-40B4-BE49-F238E27FC236}">
                <a16:creationId xmlns:a16="http://schemas.microsoft.com/office/drawing/2014/main" id="{8C6E0278-FBF2-E094-B735-C8FEB989167D}"/>
              </a:ext>
            </a:extLst>
          </p:cNvPr>
          <p:cNvSpPr txBox="1">
            <a:spLocks/>
          </p:cNvSpPr>
          <p:nvPr/>
        </p:nvSpPr>
        <p:spPr>
          <a:xfrm>
            <a:off x="10399758" y="3592144"/>
            <a:ext cx="5373642" cy="3934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sz="3200" kern="0" dirty="0">
                <a:solidFill>
                  <a:schemeClr val="bg1"/>
                </a:solidFill>
              </a:rPr>
              <a:t>Problem vs </a:t>
            </a:r>
            <a:r>
              <a:rPr lang="en-GB" sz="3200" kern="0" dirty="0">
                <a:solidFill>
                  <a:schemeClr val="bg1"/>
                </a:solidFill>
                <a:latin typeface="Trebuchet MS" panose="020B0603020202020204" pitchFamily="34" charset="0"/>
              </a:rPr>
              <a:t>solution</a:t>
            </a:r>
          </a:p>
          <a:p>
            <a:pPr algn="l" rtl="0"/>
            <a:endParaRPr lang="en-GB" sz="3200" kern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sz="3200" kern="0" dirty="0">
                <a:solidFill>
                  <a:schemeClr val="bg1"/>
                </a:solidFill>
                <a:latin typeface="Trebuchet MS" panose="020B0603020202020204" pitchFamily="34" charset="0"/>
              </a:rPr>
              <a:t>Get &amp; Explore data</a:t>
            </a:r>
          </a:p>
          <a:p>
            <a:pPr algn="l" rtl="0"/>
            <a:endParaRPr lang="en-GB" sz="3200" kern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sz="3200" kern="0" dirty="0">
                <a:solidFill>
                  <a:schemeClr val="bg1"/>
                </a:solidFill>
                <a:latin typeface="Trebuchet MS" panose="020B0603020202020204" pitchFamily="34" charset="0"/>
              </a:rPr>
              <a:t>Prepare data</a:t>
            </a:r>
          </a:p>
          <a:p>
            <a:pPr algn="l" rtl="0"/>
            <a:endParaRPr lang="en-GB" sz="3200" kern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GB" sz="3200" kern="0" dirty="0">
                <a:solidFill>
                  <a:schemeClr val="bg1"/>
                </a:solidFill>
                <a:latin typeface="Trebuchet MS" panose="020B0603020202020204" pitchFamily="34" charset="0"/>
              </a:rPr>
              <a:t>Shortlist Models</a:t>
            </a:r>
          </a:p>
        </p:txBody>
      </p:sp>
      <p:pic>
        <p:nvPicPr>
          <p:cNvPr id="1026" name="Picture 2" descr="Titanic | History, Sinking, Rescue, Survivors, Movies, &amp; Facts | Britannica">
            <a:extLst>
              <a:ext uri="{FF2B5EF4-FFF2-40B4-BE49-F238E27FC236}">
                <a16:creationId xmlns:a16="http://schemas.microsoft.com/office/drawing/2014/main" id="{6EAD233C-6B4E-106E-2ED3-DA2B3703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20" y="3283068"/>
            <a:ext cx="7699524" cy="43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3938" y="2897393"/>
            <a:ext cx="7654022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800" spc="280" dirty="0">
                <a:solidFill>
                  <a:srgbClr val="EFEFEF"/>
                </a:solidFill>
                <a:latin typeface="Verdana"/>
                <a:cs typeface="Verdana"/>
              </a:rPr>
              <a:t>Naïve Bayes</a:t>
            </a:r>
            <a:endParaRPr sz="88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51899" y="4251359"/>
            <a:ext cx="71755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260" dirty="0">
                <a:solidFill>
                  <a:srgbClr val="EFEFEF"/>
                </a:solidFill>
                <a:latin typeface="Verdana"/>
                <a:cs typeface="Verdana"/>
              </a:rPr>
              <a:t>Handles both continuous and discrete data</a:t>
            </a: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n-US" sz="3600" spc="260" dirty="0">
              <a:solidFill>
                <a:srgbClr val="EFEFEF"/>
              </a:solidFill>
              <a:latin typeface="Verdan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260" dirty="0">
                <a:solidFill>
                  <a:srgbClr val="EFEFEF"/>
                </a:solidFill>
                <a:latin typeface="Verdana"/>
                <a:cs typeface="Tahoma"/>
              </a:rPr>
              <a:t>Small data sets </a:t>
            </a:r>
            <a:endParaRPr sz="1050" dirty="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9747" y="7709466"/>
            <a:ext cx="9410699" cy="2577533"/>
          </a:xfrm>
          <a:prstGeom prst="rect">
            <a:avLst/>
          </a:prstGeom>
        </p:spPr>
      </p:pic>
      <p:pic>
        <p:nvPicPr>
          <p:cNvPr id="9218" name="Picture 2" descr="Titanic artifacts for sale | Joias, Joias antigas, Titânico">
            <a:extLst>
              <a:ext uri="{FF2B5EF4-FFF2-40B4-BE49-F238E27FC236}">
                <a16:creationId xmlns:a16="http://schemas.microsoft.com/office/drawing/2014/main" id="{2A7C04A3-D2C7-A790-FD1C-7F25B1A2B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0645" y1="31135" x2="50000" y2="23483"/>
                        <a14:backgroundMark x1="50000" y1="23483" x2="57419" y2="23219"/>
                        <a14:backgroundMark x1="57419" y1="23219" x2="69032" y2="28496"/>
                        <a14:backgroundMark x1="69032" y1="28496" x2="78065" y2="40369"/>
                        <a14:backgroundMark x1="78065" y1="40369" x2="70645" y2="44855"/>
                        <a14:backgroundMark x1="70645" y1="44855" x2="64355" y2="43272"/>
                        <a14:backgroundMark x1="64355" y1="43272" x2="58871" y2="46174"/>
                        <a14:backgroundMark x1="58871" y1="46174" x2="54839" y2="40106"/>
                        <a14:backgroundMark x1="54839" y1="40106" x2="43710" y2="33509"/>
                        <a14:backgroundMark x1="43710" y1="33509" x2="38710" y2="37203"/>
                        <a14:backgroundMark x1="38710" y1="37203" x2="32097" y2="32454"/>
                        <a14:backgroundMark x1="32097" y1="32454" x2="29516" y2="31926"/>
                        <a14:backgroundMark x1="70000" y1="46174" x2="75645" y2="55673"/>
                        <a14:backgroundMark x1="75645" y1="55673" x2="80806" y2="50132"/>
                        <a14:backgroundMark x1="80806" y1="50132" x2="73065" y2="44063"/>
                        <a14:backgroundMark x1="73065" y1="44063" x2="73226" y2="50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236" y="1082184"/>
            <a:ext cx="12202337" cy="74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36" y="739274"/>
            <a:ext cx="7708560" cy="205203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204"/>
              </a:spcBef>
            </a:pPr>
            <a:r>
              <a:rPr lang="en-US" sz="3600" dirty="0">
                <a:latin typeface="Verdana"/>
                <a:cs typeface="Verdana"/>
              </a:rPr>
              <a:t>Naïve Bayes: We predicted survival by an accuracy of 78% 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016" y="9295092"/>
            <a:ext cx="76065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100" dirty="0">
                <a:solidFill>
                  <a:srgbClr val="EFEFEF"/>
                </a:solidFill>
                <a:latin typeface="Verdana"/>
                <a:cs typeface="Verdana"/>
              </a:rPr>
              <a:t>Modelling Survived based on sex</a:t>
            </a:r>
            <a:endParaRPr sz="32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8581" y="851600"/>
            <a:ext cx="457200" cy="8357234"/>
            <a:chOff x="8347735" y="896713"/>
            <a:chExt cx="457200" cy="8357234"/>
          </a:xfrm>
        </p:grpSpPr>
        <p:sp>
          <p:nvSpPr>
            <p:cNvPr id="12" name="object 12"/>
            <p:cNvSpPr/>
            <p:nvPr/>
          </p:nvSpPr>
          <p:spPr>
            <a:xfrm>
              <a:off x="8578450" y="1033462"/>
              <a:ext cx="0" cy="8220075"/>
            </a:xfrm>
            <a:custGeom>
              <a:avLst/>
              <a:gdLst/>
              <a:ahLst/>
              <a:cxnLst/>
              <a:rect l="l" t="t" r="r" b="b"/>
              <a:pathLst>
                <a:path h="8220075">
                  <a:moveTo>
                    <a:pt x="0" y="82200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7735" y="896713"/>
              <a:ext cx="447674" cy="447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3391081"/>
              <a:ext cx="447674" cy="447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5753462"/>
              <a:ext cx="447674" cy="447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8115844"/>
              <a:ext cx="447674" cy="4476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92B3B4-7249-8B22-5AA3-AE174242B0AC}"/>
              </a:ext>
            </a:extLst>
          </p:cNvPr>
          <p:cNvSpPr txBox="1"/>
          <p:nvPr/>
        </p:nvSpPr>
        <p:spPr>
          <a:xfrm>
            <a:off x="9144000" y="8731370"/>
            <a:ext cx="8686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Unsure why do we get the same accuracy as the 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67A0E-0B66-EF89-66A7-A4893B79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4" y="3164360"/>
            <a:ext cx="7634130" cy="5878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7C642-9B36-450A-1E0B-BAE0ECE51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952" y="357440"/>
            <a:ext cx="7642884" cy="4176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2B8C3-4710-8623-4B63-191B19431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799" y="4665785"/>
            <a:ext cx="7760037" cy="36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5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83757"/>
            <a:ext cx="18287999" cy="4200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22419"/>
            <a:ext cx="7175500" cy="407996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pc="620" dirty="0"/>
              <a:t>Decision Tree Models</a:t>
            </a:r>
            <a:endParaRPr spc="240" dirty="0"/>
          </a:p>
        </p:txBody>
      </p:sp>
      <p:sp>
        <p:nvSpPr>
          <p:cNvPr id="4" name="object 4"/>
          <p:cNvSpPr txBox="1"/>
          <p:nvPr/>
        </p:nvSpPr>
        <p:spPr>
          <a:xfrm>
            <a:off x="10287000" y="2211737"/>
            <a:ext cx="7367904" cy="21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3000" spc="210" dirty="0">
                <a:solidFill>
                  <a:srgbClr val="EFEFEF"/>
                </a:solidFill>
                <a:latin typeface="Lucida Sans Unicode"/>
                <a:cs typeface="Lucida Sans Unicode"/>
              </a:rPr>
              <a:t>Fast, Efficient, and work with all kinds of data, both numerical and categorical ,discrete and continuous.</a:t>
            </a:r>
            <a:endParaRPr sz="3000" dirty="0">
              <a:latin typeface="Lucida Sans Unicode"/>
              <a:cs typeface="Lucida Sans Unicode"/>
            </a:endParaRPr>
          </a:p>
        </p:txBody>
      </p:sp>
      <p:pic>
        <p:nvPicPr>
          <p:cNvPr id="10242" name="Picture 2" descr="Titanic sinking newspaper hi-res stock photography and images - Alamy">
            <a:extLst>
              <a:ext uri="{FF2B5EF4-FFF2-40B4-BE49-F238E27FC236}">
                <a16:creationId xmlns:a16="http://schemas.microsoft.com/office/drawing/2014/main" id="{7342C1B5-97AD-B60F-EBDE-EDCC9178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91" y="4671594"/>
            <a:ext cx="4567237" cy="56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036" y="739274"/>
            <a:ext cx="7708560" cy="205203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8630"/>
              </a:lnSpc>
              <a:spcBef>
                <a:spcPts val="204"/>
              </a:spcBef>
            </a:pPr>
            <a:r>
              <a:rPr lang="en-US" sz="3600" dirty="0">
                <a:latin typeface="Verdana"/>
                <a:cs typeface="Verdana"/>
              </a:rPr>
              <a:t>Decision Trees: We predicted survival by an accuracy of 70% 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3016" y="9295092"/>
            <a:ext cx="79762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100" dirty="0">
                <a:solidFill>
                  <a:srgbClr val="EFEFEF"/>
                </a:solidFill>
                <a:latin typeface="Verdana"/>
                <a:cs typeface="Verdana"/>
              </a:rPr>
              <a:t>Modelling Survived based on all variables</a:t>
            </a:r>
            <a:endParaRPr sz="3200" dirty="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8581" y="851600"/>
            <a:ext cx="457200" cy="8357234"/>
            <a:chOff x="8347735" y="896713"/>
            <a:chExt cx="457200" cy="8357234"/>
          </a:xfrm>
        </p:grpSpPr>
        <p:sp>
          <p:nvSpPr>
            <p:cNvPr id="12" name="object 12"/>
            <p:cNvSpPr/>
            <p:nvPr/>
          </p:nvSpPr>
          <p:spPr>
            <a:xfrm>
              <a:off x="8578450" y="1033462"/>
              <a:ext cx="0" cy="8220075"/>
            </a:xfrm>
            <a:custGeom>
              <a:avLst/>
              <a:gdLst/>
              <a:ahLst/>
              <a:cxnLst/>
              <a:rect l="l" t="t" r="r" b="b"/>
              <a:pathLst>
                <a:path h="8220075">
                  <a:moveTo>
                    <a:pt x="0" y="82200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7735" y="896713"/>
              <a:ext cx="447674" cy="447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3391081"/>
              <a:ext cx="447674" cy="447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5753462"/>
              <a:ext cx="447674" cy="447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7260" y="8115844"/>
              <a:ext cx="447674" cy="4476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92B3B4-7249-8B22-5AA3-AE174242B0AC}"/>
              </a:ext>
            </a:extLst>
          </p:cNvPr>
          <p:cNvSpPr txBox="1"/>
          <p:nvPr/>
        </p:nvSpPr>
        <p:spPr>
          <a:xfrm>
            <a:off x="9144000" y="9077935"/>
            <a:ext cx="8686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Maybe more variable have less influence in mortality?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9267-E61F-D04F-3D51-57A4BF4C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1" y="2999538"/>
            <a:ext cx="7363853" cy="608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0430C-23AB-1B2F-00D0-F11531AD7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10" y="1209065"/>
            <a:ext cx="11205293" cy="1733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6B02B6-EAA4-2D91-2C64-F570178D0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410" y="3268074"/>
            <a:ext cx="8802328" cy="13527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47F0EC-99D0-679F-B170-8DB3B5E28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1701" y="4769299"/>
            <a:ext cx="3925555" cy="4160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313D01-DFDC-C8EB-D1C2-9964666C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316" y="3618750"/>
            <a:ext cx="1208891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7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5051" y="6800241"/>
            <a:ext cx="3743324" cy="2600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4879" y="3735624"/>
            <a:ext cx="2638424" cy="2600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20276" y="3657601"/>
            <a:ext cx="3238499" cy="2600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8314" y="3835112"/>
            <a:ext cx="3752849" cy="2600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45145" y="869979"/>
            <a:ext cx="2505074" cy="2600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52272" y="869979"/>
            <a:ext cx="3171824" cy="26003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57830" y="869979"/>
            <a:ext cx="2828924" cy="26003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18382" y="6601273"/>
            <a:ext cx="2352674" cy="30003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93786" y="6445223"/>
            <a:ext cx="2486024" cy="30670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5999" y="873126"/>
            <a:ext cx="6639777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7500" spc="5" dirty="0"/>
              <a:t>Assumptions</a:t>
            </a:r>
            <a:endParaRPr sz="7500" dirty="0"/>
          </a:p>
        </p:txBody>
      </p:sp>
      <p:sp>
        <p:nvSpPr>
          <p:cNvPr id="12" name="object 12"/>
          <p:cNvSpPr txBox="1"/>
          <p:nvPr/>
        </p:nvSpPr>
        <p:spPr>
          <a:xfrm>
            <a:off x="1178962" y="3486759"/>
            <a:ext cx="6426089" cy="650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lang="en-US" sz="2400" b="1" spc="-25" dirty="0">
                <a:solidFill>
                  <a:srgbClr val="EFEFEF"/>
                </a:solidFill>
                <a:latin typeface="Lucida Sans Unicode"/>
                <a:cs typeface="Lucida Sans Unicode"/>
              </a:rPr>
              <a:t>On Survival:</a:t>
            </a: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EFEFEF"/>
                </a:solidFill>
                <a:latin typeface="Lucida Sans Unicode"/>
                <a:cs typeface="Lucida Sans Unicode"/>
              </a:rPr>
              <a:t>0 mean no survival</a:t>
            </a: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EFEFEF"/>
                </a:solidFill>
                <a:latin typeface="Lucida Sans Unicode"/>
                <a:cs typeface="Lucida Sans Unicode"/>
              </a:rPr>
              <a:t>Test data was not representative, we break train date into test and train data.</a:t>
            </a: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EFEFEF"/>
                </a:solidFill>
                <a:latin typeface="Lucida Sans Unicode"/>
                <a:cs typeface="Lucida Sans Unicode"/>
              </a:rPr>
              <a:t>Survival data was based on another column which might not be representative. </a:t>
            </a: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lang="en-US" sz="2400" spc="-25" dirty="0">
              <a:solidFill>
                <a:srgbClr val="EFEFE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06800"/>
              </a:lnSpc>
              <a:spcBef>
                <a:spcPts val="100"/>
              </a:spcBef>
            </a:pP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276" y="3657601"/>
            <a:ext cx="3238499" cy="2600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2272" y="869979"/>
            <a:ext cx="3171824" cy="26003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9851" y="6591300"/>
            <a:ext cx="2828924" cy="260032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5999" y="873126"/>
            <a:ext cx="987075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7500" spc="5" dirty="0"/>
              <a:t>Conclusions and lessons learn</a:t>
            </a:r>
            <a:endParaRPr sz="7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F0E4B-C856-F585-4F47-5EEC4C734C2F}"/>
              </a:ext>
            </a:extLst>
          </p:cNvPr>
          <p:cNvSpPr txBox="1"/>
          <p:nvPr/>
        </p:nvSpPr>
        <p:spPr>
          <a:xfrm>
            <a:off x="1371600" y="3711425"/>
            <a:ext cx="1241527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Modelling Results have average results. Naive bayes &amp; Logistic Regression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were the best model.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 should have started early and spend more time on modelling: I underestimated the time this takes.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Next week: I will start modelling on Tuesday rather Thursday.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If I had more time: learn how to transfer variables from numerical to categorial and categorical to numerical.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kern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Test other variables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More time reading and learning.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7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4505" y="0"/>
              <a:ext cx="11083494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584440" cy="10287000"/>
            </a:xfrm>
            <a:custGeom>
              <a:avLst/>
              <a:gdLst/>
              <a:ahLst/>
              <a:cxnLst/>
              <a:rect l="l" t="t" r="r" b="b"/>
              <a:pathLst>
                <a:path w="7584440" h="10287000">
                  <a:moveTo>
                    <a:pt x="7583846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583846" y="0"/>
                  </a:lnTo>
                  <a:lnTo>
                    <a:pt x="7583846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5999" y="2477611"/>
            <a:ext cx="6188505" cy="273344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sz="8800" spc="395" dirty="0">
                <a:solidFill>
                  <a:srgbClr val="EFEFEF"/>
                </a:solidFill>
                <a:latin typeface="Lucida Sans Unicode"/>
                <a:cs typeface="Lucida Sans Unicode"/>
              </a:rPr>
              <a:t>T</a:t>
            </a:r>
            <a:r>
              <a:rPr sz="8800" spc="60" dirty="0">
                <a:solidFill>
                  <a:srgbClr val="EFEFEF"/>
                </a:solidFill>
                <a:latin typeface="Lucida Sans Unicode"/>
                <a:cs typeface="Lucida Sans Unicode"/>
              </a:rPr>
              <a:t>h</a:t>
            </a:r>
            <a:r>
              <a:rPr sz="8800" spc="455" dirty="0">
                <a:solidFill>
                  <a:srgbClr val="EFEFEF"/>
                </a:solidFill>
                <a:latin typeface="Lucida Sans Unicode"/>
                <a:cs typeface="Lucida Sans Unicode"/>
              </a:rPr>
              <a:t>a</a:t>
            </a:r>
            <a:r>
              <a:rPr sz="8800" spc="60" dirty="0">
                <a:solidFill>
                  <a:srgbClr val="EFEFEF"/>
                </a:solidFill>
                <a:latin typeface="Lucida Sans Unicode"/>
                <a:cs typeface="Lucida Sans Unicode"/>
              </a:rPr>
              <a:t>n</a:t>
            </a:r>
            <a:r>
              <a:rPr sz="8800" spc="-95" dirty="0">
                <a:solidFill>
                  <a:srgbClr val="EFEFEF"/>
                </a:solidFill>
                <a:latin typeface="Lucida Sans Unicode"/>
                <a:cs typeface="Lucida Sans Unicode"/>
              </a:rPr>
              <a:t>k  </a:t>
            </a:r>
            <a:r>
              <a:rPr sz="8800" spc="125" dirty="0">
                <a:solidFill>
                  <a:srgbClr val="EFEFEF"/>
                </a:solidFill>
                <a:latin typeface="Lucida Sans Unicode"/>
                <a:cs typeface="Lucida Sans Unicode"/>
              </a:rPr>
              <a:t>you!</a:t>
            </a:r>
            <a:endParaRPr sz="88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441" y="6489795"/>
            <a:ext cx="8606559" cy="40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bg1"/>
                </a:solidFill>
                <a:latin typeface="Lucida Sans Unicode"/>
                <a:cs typeface="Lucida Sans Unicode"/>
                <a:hlinkClick r:id="rId3"/>
              </a:rPr>
              <a:t>GitHub: https://github.com/eusebiocidalia/</a:t>
            </a:r>
            <a:endParaRPr sz="2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pic>
        <p:nvPicPr>
          <p:cNvPr id="11266" name="Picture 2" descr="Pin on TITANIC">
            <a:extLst>
              <a:ext uri="{FF2B5EF4-FFF2-40B4-BE49-F238E27FC236}">
                <a16:creationId xmlns:a16="http://schemas.microsoft.com/office/drawing/2014/main" id="{BF52FAD0-2221-F011-A84F-D12D15AA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9609"/>
            <a:ext cx="14004353" cy="101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3763955"/>
            <a:ext cx="7175500" cy="275908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500"/>
              </a:spcBef>
            </a:pPr>
            <a:r>
              <a:rPr lang="en-US" spc="620" dirty="0"/>
              <a:t>Problem &amp; Solutions</a:t>
            </a:r>
            <a:endParaRPr spc="240" dirty="0"/>
          </a:p>
        </p:txBody>
      </p:sp>
      <p:pic>
        <p:nvPicPr>
          <p:cNvPr id="2050" name="Picture 2" descr="Rescued Titanic treasures that sold for a fortune | lovemoney.com">
            <a:extLst>
              <a:ext uri="{FF2B5EF4-FFF2-40B4-BE49-F238E27FC236}">
                <a16:creationId xmlns:a16="http://schemas.microsoft.com/office/drawing/2014/main" id="{DEA040AB-4ED5-B1DF-EA83-E9ABD7D5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-209550"/>
            <a:ext cx="16594455" cy="1070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6930" y="6245772"/>
            <a:ext cx="4931068" cy="40412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076716"/>
            <a:ext cx="16256000" cy="273344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pc="405" dirty="0"/>
              <a:t>Survival: could we model your luck? </a:t>
            </a:r>
            <a:endParaRPr spc="405" dirty="0"/>
          </a:p>
        </p:txBody>
      </p:sp>
      <p:pic>
        <p:nvPicPr>
          <p:cNvPr id="3074" name="Picture 2" descr="In pictures: 9 Titanic artefacts recovered from the ship">
            <a:extLst>
              <a:ext uri="{FF2B5EF4-FFF2-40B4-BE49-F238E27FC236}">
                <a16:creationId xmlns:a16="http://schemas.microsoft.com/office/drawing/2014/main" id="{BF7359E2-B6FB-4F90-F749-BAED4E10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79796"/>
            <a:ext cx="17102919" cy="1136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49;p52">
            <a:extLst>
              <a:ext uri="{FF2B5EF4-FFF2-40B4-BE49-F238E27FC236}">
                <a16:creationId xmlns:a16="http://schemas.microsoft.com/office/drawing/2014/main" id="{F20E3CAB-D66D-2AF3-E9A7-2029B9B50A77}"/>
              </a:ext>
            </a:extLst>
          </p:cNvPr>
          <p:cNvSpPr txBox="1">
            <a:spLocks/>
          </p:cNvSpPr>
          <p:nvPr/>
        </p:nvSpPr>
        <p:spPr>
          <a:xfrm>
            <a:off x="381000" y="4376040"/>
            <a:ext cx="10058400" cy="4834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0">
              <a:buFontTx/>
              <a:buAutoNum type="arabicPeriod"/>
            </a:pPr>
            <a:r>
              <a:rPr lang="en-US" sz="3200" b="1" kern="0" dirty="0">
                <a:solidFill>
                  <a:schemeClr val="bg1"/>
                </a:solidFill>
              </a:rPr>
              <a:t>Basic Descriptive Statistics</a:t>
            </a:r>
          </a:p>
          <a:p>
            <a:pPr marL="342900" indent="-342900" algn="r" rtl="0">
              <a:buFontTx/>
              <a:buAutoNum type="arabicPeriod"/>
            </a:pPr>
            <a:endParaRPr lang="en-US" sz="3200" b="1" kern="0" dirty="0">
              <a:solidFill>
                <a:schemeClr val="bg1"/>
              </a:solidFill>
            </a:endParaRPr>
          </a:p>
          <a:p>
            <a:pPr marL="342900" indent="-342900" algn="r" rtl="0">
              <a:buFontTx/>
              <a:buAutoNum type="arabicPeriod"/>
            </a:pPr>
            <a:endParaRPr lang="en-US" sz="3200" b="1" kern="0" dirty="0">
              <a:solidFill>
                <a:schemeClr val="bg1"/>
              </a:solidFill>
            </a:endParaRPr>
          </a:p>
          <a:p>
            <a:pPr marL="342900" indent="-342900" algn="r" rtl="0">
              <a:buFontTx/>
              <a:buAutoNum type="arabicPeriod"/>
            </a:pPr>
            <a:r>
              <a:rPr lang="en-US" sz="3200" b="1" kern="0" dirty="0">
                <a:solidFill>
                  <a:schemeClr val="bg1"/>
                </a:solidFill>
              </a:rPr>
              <a:t>Regression Models: </a:t>
            </a:r>
          </a:p>
          <a:p>
            <a:pPr algn="r" rtl="0"/>
            <a:r>
              <a:rPr lang="en-US" sz="3200" kern="0" dirty="0">
                <a:solidFill>
                  <a:schemeClr val="bg1"/>
                </a:solidFill>
              </a:rPr>
              <a:t>Logistic Regression</a:t>
            </a:r>
          </a:p>
          <a:p>
            <a:pPr algn="r" rtl="0"/>
            <a:r>
              <a:rPr lang="en-US" sz="3200" kern="0" dirty="0">
                <a:solidFill>
                  <a:schemeClr val="bg1"/>
                </a:solidFill>
              </a:rPr>
              <a:t>Naïve Bayes </a:t>
            </a:r>
          </a:p>
          <a:p>
            <a:pPr algn="r" rtl="0"/>
            <a:r>
              <a:rPr lang="en-US" sz="3200" kern="0" dirty="0">
                <a:solidFill>
                  <a:schemeClr val="bg1"/>
                </a:solidFill>
              </a:rPr>
              <a:t>Decision Trees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758991"/>
            <a:ext cx="8810710" cy="113428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8620"/>
              </a:lnSpc>
              <a:spcBef>
                <a:spcPts val="234"/>
              </a:spcBef>
            </a:pPr>
            <a:r>
              <a:rPr lang="en-US" sz="7200" spc="509" dirty="0"/>
              <a:t>Extract &amp; Explore</a:t>
            </a:r>
            <a:endParaRPr sz="7200" dirty="0"/>
          </a:p>
        </p:txBody>
      </p:sp>
      <p:pic>
        <p:nvPicPr>
          <p:cNvPr id="4098" name="Picture 2" descr="25 Titanic Artifacts And The Heartbreaking Stories They Tell">
            <a:extLst>
              <a:ext uri="{FF2B5EF4-FFF2-40B4-BE49-F238E27FC236}">
                <a16:creationId xmlns:a16="http://schemas.microsoft.com/office/drawing/2014/main" id="{48F16B8F-C174-F894-5549-957CDC14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-2095500"/>
            <a:ext cx="10583184" cy="137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347" y="1258728"/>
            <a:ext cx="3195346" cy="2985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68446" y="6239281"/>
            <a:ext cx="3412490" cy="1616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35"/>
              </a:spcBef>
            </a:pPr>
            <a:r>
              <a:rPr sz="3000" spc="240" dirty="0">
                <a:solidFill>
                  <a:srgbClr val="EFEFEF"/>
                </a:solidFill>
                <a:latin typeface="Trebuchet MS"/>
                <a:cs typeface="Trebuchet MS"/>
              </a:rPr>
              <a:t>Briefly </a:t>
            </a:r>
            <a:r>
              <a:rPr sz="3000" spc="190" dirty="0">
                <a:solidFill>
                  <a:srgbClr val="EFEFEF"/>
                </a:solidFill>
                <a:latin typeface="Trebuchet MS"/>
                <a:cs typeface="Trebuchet MS"/>
              </a:rPr>
              <a:t>elaborate </a:t>
            </a:r>
            <a:r>
              <a:rPr sz="3000" spc="-8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00" dirty="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04" dirty="0">
                <a:solidFill>
                  <a:srgbClr val="EFEFEF"/>
                </a:solidFill>
                <a:latin typeface="Trebuchet MS"/>
                <a:cs typeface="Trebuchet MS"/>
              </a:rPr>
              <a:t>you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EFEFEF"/>
                </a:solidFill>
                <a:latin typeface="Trebuchet MS"/>
                <a:cs typeface="Trebuchet MS"/>
              </a:rPr>
              <a:t>want </a:t>
            </a:r>
            <a:r>
              <a:rPr sz="3000" spc="-8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5" dirty="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sz="3000" spc="1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15" dirty="0">
                <a:solidFill>
                  <a:srgbClr val="EFEFEF"/>
                </a:solidFill>
                <a:latin typeface="Trebuchet MS"/>
                <a:cs typeface="Trebuchet MS"/>
              </a:rPr>
              <a:t>discuss.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3690" y="1377436"/>
            <a:ext cx="12683310" cy="13869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88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Extract and Explore</a:t>
            </a:r>
            <a:endParaRPr sz="88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044" y="8868981"/>
            <a:ext cx="3362324" cy="1418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52146-D4F9-6B8C-A760-096F5BE4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2" y="2880219"/>
            <a:ext cx="4344389" cy="2563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6D2CA5-871F-BD03-B1E2-48B219AEF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6318284"/>
            <a:ext cx="4275022" cy="3259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05060D-22CB-124E-04BA-55DF15981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883062"/>
            <a:ext cx="12035059" cy="66949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347" y="1258728"/>
            <a:ext cx="3195346" cy="29855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68446" y="6239281"/>
            <a:ext cx="3412490" cy="1616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115599"/>
              </a:lnSpc>
              <a:spcBef>
                <a:spcPts val="135"/>
              </a:spcBef>
            </a:pPr>
            <a:r>
              <a:rPr sz="3000" spc="240" dirty="0">
                <a:solidFill>
                  <a:srgbClr val="EFEFEF"/>
                </a:solidFill>
                <a:latin typeface="Trebuchet MS"/>
                <a:cs typeface="Trebuchet MS"/>
              </a:rPr>
              <a:t>Briefly </a:t>
            </a:r>
            <a:r>
              <a:rPr sz="3000" spc="190" dirty="0">
                <a:solidFill>
                  <a:srgbClr val="EFEFEF"/>
                </a:solidFill>
                <a:latin typeface="Trebuchet MS"/>
                <a:cs typeface="Trebuchet MS"/>
              </a:rPr>
              <a:t>elaborate </a:t>
            </a:r>
            <a:r>
              <a:rPr sz="3000" spc="-8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00" dirty="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04" dirty="0">
                <a:solidFill>
                  <a:srgbClr val="EFEFEF"/>
                </a:solidFill>
                <a:latin typeface="Trebuchet MS"/>
                <a:cs typeface="Trebuchet MS"/>
              </a:rPr>
              <a:t>you</a:t>
            </a:r>
            <a:r>
              <a:rPr sz="3000" spc="10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rgbClr val="EFEFEF"/>
                </a:solidFill>
                <a:latin typeface="Trebuchet MS"/>
                <a:cs typeface="Trebuchet MS"/>
              </a:rPr>
              <a:t>want </a:t>
            </a:r>
            <a:r>
              <a:rPr sz="3000" spc="-89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165" dirty="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sz="3000" spc="110" dirty="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sz="3000" spc="215" dirty="0">
                <a:solidFill>
                  <a:srgbClr val="EFEFEF"/>
                </a:solidFill>
                <a:latin typeface="Trebuchet MS"/>
                <a:cs typeface="Trebuchet MS"/>
              </a:rPr>
              <a:t>discuss.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7800" y="800100"/>
            <a:ext cx="12683310" cy="125611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54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Add Survival data from gender</a:t>
            </a:r>
            <a:endParaRPr sz="54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044" y="8868981"/>
            <a:ext cx="3362324" cy="1418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18B18-7D57-8448-A966-569B4CF2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88418"/>
            <a:ext cx="8120973" cy="3511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69E1A8-6274-D47A-FBCA-ABC90B97A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468" y="7303383"/>
            <a:ext cx="4982270" cy="2162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9C3F03-93A1-02DA-A00B-D3AEDA5D5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0643" y="2474202"/>
            <a:ext cx="3915321" cy="6068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64064-C690-7242-3C0F-C83DE1AEF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638" y="5465780"/>
            <a:ext cx="8059275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28218" y="2276857"/>
            <a:ext cx="5814695" cy="407996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pc="620" dirty="0"/>
              <a:t>Treating Missing </a:t>
            </a:r>
            <a:br>
              <a:rPr lang="en-US" spc="620" dirty="0"/>
            </a:br>
            <a:r>
              <a:rPr lang="en-US" spc="620" dirty="0"/>
              <a:t>Data</a:t>
            </a:r>
            <a:endParaRPr spc="240" dirty="0"/>
          </a:p>
        </p:txBody>
      </p:sp>
      <p:sp>
        <p:nvSpPr>
          <p:cNvPr id="18" name="object 18"/>
          <p:cNvSpPr txBox="1"/>
          <p:nvPr/>
        </p:nvSpPr>
        <p:spPr>
          <a:xfrm>
            <a:off x="1228218" y="6686201"/>
            <a:ext cx="5009515" cy="1030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3000" spc="240" dirty="0">
                <a:solidFill>
                  <a:srgbClr val="EFEFEF"/>
                </a:solidFill>
                <a:latin typeface="Trebuchet MS"/>
                <a:cs typeface="Trebuchet MS"/>
              </a:rPr>
              <a:t>Imputation &amp; Create new variables</a:t>
            </a:r>
            <a:endParaRPr sz="3000" dirty="0">
              <a:latin typeface="Trebuchet MS"/>
              <a:cs typeface="Trebuchet MS"/>
            </a:endParaRPr>
          </a:p>
        </p:txBody>
      </p:sp>
      <p:pic>
        <p:nvPicPr>
          <p:cNvPr id="5122" name="Picture 2" descr="15 Amazing Titanic Artifacts Found in the Ship's Wreckage - Next Luxury">
            <a:extLst>
              <a:ext uri="{FF2B5EF4-FFF2-40B4-BE49-F238E27FC236}">
                <a16:creationId xmlns:a16="http://schemas.microsoft.com/office/drawing/2014/main" id="{4C4CA200-3201-62CB-20D0-F5198FF3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3" b="99500" l="6028" r="93775">
                        <a14:foregroundMark x1="20553" y1="70333" x2="15217" y2="75333"/>
                        <a14:foregroundMark x1="15217" y1="75333" x2="24012" y2="76500"/>
                        <a14:foregroundMark x1="24012" y1="76500" x2="15316" y2="71167"/>
                        <a14:foregroundMark x1="15316" y1="71167" x2="26186" y2="73667"/>
                        <a14:foregroundMark x1="26186" y1="73667" x2="21146" y2="63167"/>
                        <a14:foregroundMark x1="21146" y1="63167" x2="19565" y2="62500"/>
                        <a14:foregroundMark x1="9486" y1="88500" x2="6225" y2="80500"/>
                        <a14:foregroundMark x1="6225" y1="80500" x2="4150" y2="64333"/>
                        <a14:foregroundMark x1="4150" y1="64333" x2="4150" y2="29333"/>
                        <a14:foregroundMark x1="4150" y1="29333" x2="2866" y2="20833"/>
                        <a14:foregroundMark x1="2866" y1="20833" x2="11067" y2="2667"/>
                        <a14:foregroundMark x1="11067" y1="2667" x2="21937" y2="3500"/>
                        <a14:foregroundMark x1="21937" y1="3500" x2="41798" y2="1500"/>
                        <a14:foregroundMark x1="41798" y1="1500" x2="48715" y2="1500"/>
                        <a14:foregroundMark x1="48715" y1="1500" x2="63340" y2="667"/>
                        <a14:foregroundMark x1="63340" y1="667" x2="89427" y2="2000"/>
                        <a14:foregroundMark x1="89427" y1="2000" x2="94466" y2="9667"/>
                        <a14:foregroundMark x1="94466" y1="9667" x2="97925" y2="18667"/>
                        <a14:foregroundMark x1="97925" y1="18667" x2="99605" y2="86333"/>
                        <a14:foregroundMark x1="99605" y1="86333" x2="93083" y2="90500"/>
                        <a14:foregroundMark x1="93083" y1="90500" x2="46739" y2="93333"/>
                        <a14:foregroundMark x1="46739" y1="93333" x2="40514" y2="88833"/>
                        <a14:foregroundMark x1="40514" y1="88833" x2="35277" y2="91833"/>
                        <a14:foregroundMark x1="35277" y1="91833" x2="31423" y2="97500"/>
                        <a14:foregroundMark x1="31423" y1="97500" x2="16700" y2="98667"/>
                        <a14:foregroundMark x1="16700" y1="98667" x2="10968" y2="93333"/>
                        <a14:foregroundMark x1="10968" y1="93333" x2="9091" y2="87000"/>
                        <a14:foregroundMark x1="7115" y1="11167" x2="2075" y2="25333"/>
                        <a14:foregroundMark x1="2075" y1="25333" x2="2866" y2="53167"/>
                        <a14:foregroundMark x1="2866" y1="53167" x2="10178" y2="96667"/>
                        <a14:foregroundMark x1="10178" y1="96667" x2="10178" y2="96667"/>
                        <a14:foregroundMark x1="8893" y1="12833" x2="1383" y2="29333"/>
                        <a14:foregroundMark x1="1383" y1="29333" x2="5534" y2="75000"/>
                        <a14:foregroundMark x1="5534" y1="75000" x2="13043" y2="77000"/>
                        <a14:foregroundMark x1="13043" y1="77000" x2="10771" y2="17333"/>
                        <a14:foregroundMark x1="10771" y1="17333" x2="7411" y2="11833"/>
                        <a14:foregroundMark x1="11858" y1="11500" x2="30534" y2="11500"/>
                        <a14:foregroundMark x1="30534" y1="11500" x2="67984" y2="16333"/>
                        <a14:foregroundMark x1="67984" y1="16333" x2="87648" y2="29333"/>
                        <a14:foregroundMark x1="87648" y1="29333" x2="82708" y2="57500"/>
                        <a14:foregroundMark x1="82708" y1="57500" x2="30731" y2="47667"/>
                        <a14:foregroundMark x1="30731" y1="47667" x2="26482" y2="40833"/>
                        <a14:foregroundMark x1="26482" y1="40833" x2="25791" y2="36833"/>
                        <a14:foregroundMark x1="81522" y1="28500" x2="80731" y2="85000"/>
                        <a14:foregroundMark x1="80731" y1="85000" x2="98518" y2="92667"/>
                        <a14:foregroundMark x1="98518" y1="92667" x2="98617" y2="13500"/>
                        <a14:foregroundMark x1="98617" y1="13500" x2="96146" y2="667"/>
                        <a14:foregroundMark x1="96146" y1="667" x2="8103" y2="5833"/>
                        <a14:foregroundMark x1="8103" y1="5833" x2="3162" y2="18500"/>
                        <a14:foregroundMark x1="3162" y1="18500" x2="6028" y2="77167"/>
                        <a14:foregroundMark x1="6028" y1="77167" x2="13933" y2="99500"/>
                        <a14:foregroundMark x1="89032" y1="13667" x2="88933" y2="88167"/>
                        <a14:foregroundMark x1="88933" y1="88167" x2="91008" y2="98667"/>
                        <a14:foregroundMark x1="91008" y1="98667" x2="93775" y2="1833"/>
                        <a14:foregroundMark x1="93775" y1="1833" x2="93281" y2="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76857"/>
            <a:ext cx="12032415" cy="71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4347" y="1258728"/>
            <a:ext cx="3195346" cy="2985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1512" y="401714"/>
            <a:ext cx="15959910" cy="138691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0500"/>
              </a:lnSpc>
              <a:spcBef>
                <a:spcPts val="300"/>
              </a:spcBef>
            </a:pPr>
            <a:r>
              <a:rPr lang="en-US" sz="8800" spc="620" dirty="0">
                <a:solidFill>
                  <a:srgbClr val="EFEFEF"/>
                </a:solidFill>
                <a:latin typeface="Lucida Sans Unicode"/>
                <a:cs typeface="Lucida Sans Unicode"/>
              </a:rPr>
              <a:t>Treat Age Missing data</a:t>
            </a:r>
            <a:endParaRPr sz="8800" dirty="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1044" y="8868981"/>
            <a:ext cx="3362324" cy="1418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B070B-C8AD-1CFD-82D8-ED2FB925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80" y="2404011"/>
            <a:ext cx="3620005" cy="3962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11A62-4689-3338-3840-2E51D4053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37483"/>
            <a:ext cx="7954485" cy="2848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342C07-8209-0A73-CAA9-6EA52CE64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285" y="2762828"/>
            <a:ext cx="9604394" cy="48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1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492</Words>
  <Application>Microsoft Office PowerPoint</Application>
  <PresentationFormat>Custom</PresentationFormat>
  <Paragraphs>103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Lucida Sans Unicode</vt:lpstr>
      <vt:lpstr>Tahoma</vt:lpstr>
      <vt:lpstr>Trebuchet MS</vt:lpstr>
      <vt:lpstr>Verdana</vt:lpstr>
      <vt:lpstr>Office Theme</vt:lpstr>
      <vt:lpstr>Do you live or died?</vt:lpstr>
      <vt:lpstr>Table of Contents</vt:lpstr>
      <vt:lpstr>Problem &amp; Solutions</vt:lpstr>
      <vt:lpstr>Survival: could we model your luck? </vt:lpstr>
      <vt:lpstr>Extract &amp; Explore</vt:lpstr>
      <vt:lpstr>PowerPoint Presentation</vt:lpstr>
      <vt:lpstr>PowerPoint Presentation</vt:lpstr>
      <vt:lpstr>Treating Missing  Data</vt:lpstr>
      <vt:lpstr>PowerPoint Presentation</vt:lpstr>
      <vt:lpstr>PowerPoint Presentation</vt:lpstr>
      <vt:lpstr>Descriptive Statistics: train data</vt:lpstr>
      <vt:lpstr>PowerPoint Presentation</vt:lpstr>
      <vt:lpstr>High proportion of younger passengers were 3rd Class</vt:lpstr>
      <vt:lpstr>Categorical Plots vs Survival</vt:lpstr>
      <vt:lpstr>Correlations</vt:lpstr>
      <vt:lpstr>Machine Learning: Modelling Logistic Regression</vt:lpstr>
      <vt:lpstr>Logistic Regression: We predicted survival by an accuracy of 100% on test data </vt:lpstr>
      <vt:lpstr>Logistic Regressions</vt:lpstr>
      <vt:lpstr>Logistic Regression train: We predicted survival by an accuracy of 78% </vt:lpstr>
      <vt:lpstr>PowerPoint Presentation</vt:lpstr>
      <vt:lpstr>Naïve Bayes: We predicted survival by an accuracy of 78% </vt:lpstr>
      <vt:lpstr>Decision Tree Models</vt:lpstr>
      <vt:lpstr>Decision Trees: We predicted survival by an accuracy of 70% </vt:lpstr>
      <vt:lpstr>Assumptions</vt:lpstr>
      <vt:lpstr>Conclusions and lessons learn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Cidália Eusébio</dc:creator>
  <cp:keywords>DAFayCYqQjg,BAEer-cZDyA</cp:keywords>
  <cp:lastModifiedBy>Jose Luis Pereira</cp:lastModifiedBy>
  <cp:revision>2</cp:revision>
  <dcterms:created xsi:type="dcterms:W3CDTF">2023-02-17T01:02:18Z</dcterms:created>
  <dcterms:modified xsi:type="dcterms:W3CDTF">2023-02-17T12:44:33Z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2023-02-17T00:00:00Z</vt:filetime>
  </property>
</Properties>
</file>